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68" r:id="rId16"/>
    <p:sldId id="270" r:id="rId17"/>
    <p:sldId id="269" r:id="rId18"/>
    <p:sldId id="271" r:id="rId19"/>
    <p:sldId id="272" r:id="rId20"/>
    <p:sldId id="274" r:id="rId21"/>
    <p:sldId id="275" r:id="rId22"/>
    <p:sldId id="276" r:id="rId23"/>
    <p:sldId id="277" r:id="rId24"/>
  </p:sldIdLst>
  <p:sldSz cx="12192000" cy="6858000"/>
  <p:notesSz cx="4870450" cy="7104063"/>
  <p:embeddedFontLst>
    <p:embeddedFont>
      <p:font typeface="Titillium Web" panose="00000500000000000000" pitchFamily="2" charset="0"/>
      <p:regular r:id="rId27"/>
      <p:bold r:id="rId28"/>
      <p:italic r:id="rId29"/>
      <p:boldItalic r:id="rId3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7F7F7F"/>
    <a:srgbClr val="0066CC"/>
    <a:srgbClr val="C9E4FF"/>
    <a:srgbClr val="00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9" autoAdjust="0"/>
  </p:normalViewPr>
  <p:slideViewPr>
    <p:cSldViewPr snapToGrid="0" showGuides="1">
      <p:cViewPr varScale="1">
        <p:scale>
          <a:sx n="90" d="100"/>
          <a:sy n="90" d="100"/>
        </p:scale>
        <p:origin x="35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9"/>
    </p:cViewPr>
  </p:sorterViewPr>
  <p:notesViewPr>
    <p:cSldViewPr snapToGrid="0">
      <p:cViewPr varScale="1">
        <p:scale>
          <a:sx n="93" d="100"/>
          <a:sy n="93" d="100"/>
        </p:scale>
        <p:origin x="3139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it-IT" sz="2000" dirty="0">
                <a:solidFill>
                  <a:schemeClr val="tx1"/>
                </a:solidFill>
              </a:rPr>
              <a:t>Voti al Referendum (in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Italia</c:v>
                </c:pt>
                <c:pt idx="1">
                  <c:v>Lombardia</c:v>
                </c:pt>
                <c:pt idx="2">
                  <c:v>Piemonte</c:v>
                </c:pt>
                <c:pt idx="3">
                  <c:v>Trentino (prov. Trento)</c:v>
                </c:pt>
                <c:pt idx="4">
                  <c:v>Alto Adice (prov. Bolzano)</c:v>
                </c:pt>
                <c:pt idx="5">
                  <c:v>Veneto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46.25</c:v>
                </c:pt>
                <c:pt idx="1">
                  <c:v>53.56</c:v>
                </c:pt>
                <c:pt idx="2">
                  <c:v>46.5</c:v>
                </c:pt>
                <c:pt idx="3">
                  <c:v>49.62</c:v>
                </c:pt>
                <c:pt idx="4">
                  <c:v>49.03</c:v>
                </c:pt>
                <c:pt idx="5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8-4F90-89EB-9BDF1374725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Italia</c:v>
                </c:pt>
                <c:pt idx="1">
                  <c:v>Lombardia</c:v>
                </c:pt>
                <c:pt idx="2">
                  <c:v>Piemonte</c:v>
                </c:pt>
                <c:pt idx="3">
                  <c:v>Trentino (prov. Trento)</c:v>
                </c:pt>
                <c:pt idx="4">
                  <c:v>Alto Adice (prov. Bolzano)</c:v>
                </c:pt>
                <c:pt idx="5">
                  <c:v>Veneto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53.75</c:v>
                </c:pt>
                <c:pt idx="1">
                  <c:v>46.44</c:v>
                </c:pt>
                <c:pt idx="2">
                  <c:v>53.5</c:v>
                </c:pt>
                <c:pt idx="3">
                  <c:v>50.38</c:v>
                </c:pt>
                <c:pt idx="4">
                  <c:v>50.97</c:v>
                </c:pt>
                <c:pt idx="5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8-4F90-89EB-9BDF13747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970277055"/>
        <c:axId val="970279455"/>
      </c:barChart>
      <c:catAx>
        <c:axId val="970277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970279455"/>
        <c:crosses val="autoZero"/>
        <c:auto val="1"/>
        <c:lblAlgn val="ctr"/>
        <c:lblOffset val="100"/>
        <c:noMultiLvlLbl val="0"/>
      </c:catAx>
      <c:valAx>
        <c:axId val="9702794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97027705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en-US" sz="2000" dirty="0">
                <a:solidFill>
                  <a:schemeClr val="tx1"/>
                </a:solidFill>
              </a:rPr>
              <a:t>Affluenza alle Urne per </a:t>
            </a:r>
            <a:r>
              <a:rPr lang="en-US" sz="2000" dirty="0" err="1">
                <a:solidFill>
                  <a:schemeClr val="tx1"/>
                </a:solidFill>
              </a:rPr>
              <a:t>popolazione</a:t>
            </a:r>
            <a:endParaRPr lang="en-US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Votanti</c:v>
                </c:pt>
              </c:strCache>
            </c:strRef>
          </c:tx>
          <c:spPr>
            <a:ln w="50800" cap="rnd">
              <a:solidFill>
                <a:srgbClr val="003366"/>
              </a:solidFill>
              <a:round/>
            </a:ln>
            <a:effectLst/>
          </c:spPr>
          <c:marker>
            <c:symbol val="none"/>
          </c:marker>
          <c:cat>
            <c:numRef>
              <c:f>Foglio1!$A$2:$A$5</c:f>
              <c:numCache>
                <c:formatCode>General</c:formatCode>
                <c:ptCount val="4"/>
                <c:pt idx="0">
                  <c:v>1946</c:v>
                </c:pt>
                <c:pt idx="1">
                  <c:v>1985</c:v>
                </c:pt>
                <c:pt idx="2">
                  <c:v>1987</c:v>
                </c:pt>
                <c:pt idx="3">
                  <c:v>2026</c:v>
                </c:pt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24946878</c:v>
                </c:pt>
                <c:pt idx="1">
                  <c:v>34959404</c:v>
                </c:pt>
                <c:pt idx="2">
                  <c:v>29863693</c:v>
                </c:pt>
                <c:pt idx="3">
                  <c:v>27076846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66-4818-A1AB-0505FCCEDAE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Elettori</c:v>
                </c:pt>
              </c:strCache>
            </c:strRef>
          </c:tx>
          <c:spPr>
            <a:ln w="50800" cap="rnd">
              <a:solidFill>
                <a:srgbClr val="0066CC"/>
              </a:solidFill>
              <a:round/>
            </a:ln>
            <a:effectLst/>
          </c:spPr>
          <c:marker>
            <c:symbol val="none"/>
          </c:marker>
          <c:cat>
            <c:numRef>
              <c:f>Foglio1!$A$2:$A$5</c:f>
              <c:numCache>
                <c:formatCode>General</c:formatCode>
                <c:ptCount val="4"/>
                <c:pt idx="0">
                  <c:v>1946</c:v>
                </c:pt>
                <c:pt idx="1">
                  <c:v>1985</c:v>
                </c:pt>
                <c:pt idx="2">
                  <c:v>1987</c:v>
                </c:pt>
                <c:pt idx="3">
                  <c:v>2026</c:v>
                </c:pt>
              </c:numCache>
            </c:num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28005449</c:v>
                </c:pt>
                <c:pt idx="1">
                  <c:v>44904290</c:v>
                </c:pt>
                <c:pt idx="2">
                  <c:v>45870931</c:v>
                </c:pt>
                <c:pt idx="3">
                  <c:v>45947269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66-4818-A1AB-0505FCCE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576576"/>
        <c:axId val="791584256"/>
      </c:lineChart>
      <c:catAx>
        <c:axId val="79157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791584256"/>
        <c:crosses val="autoZero"/>
        <c:auto val="1"/>
        <c:lblAlgn val="ctr"/>
        <c:lblOffset val="100"/>
        <c:noMultiLvlLbl val="0"/>
      </c:catAx>
      <c:valAx>
        <c:axId val="79158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7915765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it-IT" dirty="0"/>
              <a:t>SI contro NO – ITALIA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Italia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46.25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F-4E27-BF7F-D47F75979C8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Scarto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Italia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F-4E27-BF7F-D47F75979C8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Italia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53.75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F-4E27-BF7F-D47F75979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310607"/>
        <c:axId val="1370307247"/>
      </c:barChart>
      <c:catAx>
        <c:axId val="13703106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0307247"/>
        <c:crosses val="autoZero"/>
        <c:auto val="1"/>
        <c:lblAlgn val="ctr"/>
        <c:lblOffset val="100"/>
        <c:noMultiLvlLbl val="0"/>
      </c:catAx>
      <c:valAx>
        <c:axId val="137030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703106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it-IT" dirty="0"/>
              <a:t>SI contro NO – ITALIA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Italia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46.25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8-4E19-B5D7-68B1BE3265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Scarto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Italia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8-4E19-B5D7-68B1BE3265C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Italia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8-4E19-B5D7-68B1BE326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310607"/>
        <c:axId val="1370307247"/>
      </c:barChart>
      <c:catAx>
        <c:axId val="13703106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0307247"/>
        <c:crosses val="autoZero"/>
        <c:auto val="1"/>
        <c:lblAlgn val="ctr"/>
        <c:lblOffset val="100"/>
        <c:noMultiLvlLbl val="0"/>
      </c:catAx>
      <c:valAx>
        <c:axId val="137030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703106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it-IT"/>
              <a:t>SI contro NO – REGIONE VENETO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Veneto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F-4E27-BF7F-D47F75979C8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Scarto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Veneto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F-4E27-BF7F-D47F75979C8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Veneto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F-4E27-BF7F-D47F75979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310607"/>
        <c:axId val="1370307247"/>
      </c:barChart>
      <c:catAx>
        <c:axId val="13703106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0307247"/>
        <c:crosses val="autoZero"/>
        <c:auto val="1"/>
        <c:lblAlgn val="ctr"/>
        <c:lblOffset val="100"/>
        <c:noMultiLvlLbl val="0"/>
      </c:catAx>
      <c:valAx>
        <c:axId val="137030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703106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it-IT"/>
              <a:t>SI contro NO – REGIONE VENETO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Veneto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8-4E19-B5D7-68B1BE3265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Scarto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Veneto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8-4E19-B5D7-68B1BE3265C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Veneto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8-4E19-B5D7-68B1BE326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310607"/>
        <c:axId val="1370307247"/>
      </c:barChart>
      <c:catAx>
        <c:axId val="13703106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0307247"/>
        <c:crosses val="autoZero"/>
        <c:auto val="1"/>
        <c:lblAlgn val="ctr"/>
        <c:lblOffset val="100"/>
        <c:noMultiLvlLbl val="0"/>
      </c:catAx>
      <c:valAx>
        <c:axId val="137030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703106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it-IT"/>
              <a:t>SI contro NO – REGIONE PIEMONTE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Piemonte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1-413B-B798-6C3B8914D05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Scarto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Piemonte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1-413B-B798-6C3B8914D05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Piemonte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B1-413B-B798-6C3B8914D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310607"/>
        <c:axId val="1370307247"/>
      </c:barChart>
      <c:catAx>
        <c:axId val="13703106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0307247"/>
        <c:crosses val="autoZero"/>
        <c:auto val="1"/>
        <c:lblAlgn val="ctr"/>
        <c:lblOffset val="100"/>
        <c:noMultiLvlLbl val="0"/>
      </c:catAx>
      <c:valAx>
        <c:axId val="137030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703106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pPr>
            <a:r>
              <a:rPr lang="it-IT"/>
              <a:t>SI contro NO – REGIONE PIEMONTE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tillium Web" panose="00000500000000000000" pitchFamily="2" charset="0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Piemonte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1-4A49-B0B9-BA43105F97A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Scarto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Piemonte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1-4A49-B0B9-BA43105F97A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Piemonte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1-4A49-B0B9-BA43105F9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0310607"/>
        <c:axId val="1370307247"/>
      </c:barChart>
      <c:catAx>
        <c:axId val="13703106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0307247"/>
        <c:crosses val="autoZero"/>
        <c:auto val="1"/>
        <c:lblAlgn val="ctr"/>
        <c:lblOffset val="100"/>
        <c:noMultiLvlLbl val="0"/>
      </c:catAx>
      <c:valAx>
        <c:axId val="1370307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7031060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tillium Web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tillium Web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77C7AEB-5331-830A-52CA-4C7EAFF417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1"/>
            <a:ext cx="2435225" cy="214184"/>
          </a:xfrm>
          <a:prstGeom prst="rect">
            <a:avLst/>
          </a:prstGeom>
        </p:spPr>
        <p:txBody>
          <a:bodyPr vert="horz" lIns="68425" tIns="34212" rIns="68425" bIns="34212" rtlCol="0"/>
          <a:lstStyle>
            <a:lvl1pPr algn="l">
              <a:defRPr sz="900"/>
            </a:lvl1pPr>
          </a:lstStyle>
          <a:p>
            <a:r>
              <a:rPr lang="it-IT" dirty="0">
                <a:latin typeface="Titillium Web" panose="00000500000000000000" pitchFamily="2" charset="0"/>
              </a:rPr>
              <a:t>Analisi e Confronto dati tra due Regioni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DF6093-4096-A066-5087-6A140BEEB1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434098" y="1"/>
            <a:ext cx="2435225" cy="214184"/>
          </a:xfrm>
          <a:prstGeom prst="rect">
            <a:avLst/>
          </a:prstGeom>
        </p:spPr>
        <p:txBody>
          <a:bodyPr vert="horz" lIns="68425" tIns="34212" rIns="68425" bIns="34212" rtlCol="0"/>
          <a:lstStyle>
            <a:lvl1pPr algn="r">
              <a:defRPr sz="900"/>
            </a:lvl1pPr>
          </a:lstStyle>
          <a:p>
            <a:r>
              <a:rPr lang="it-IT" dirty="0">
                <a:latin typeface="Titillium Web" panose="00000500000000000000" pitchFamily="2" charset="0"/>
              </a:rPr>
              <a:t>Nicola Martino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181284-228F-20AB-A7D9-C0D4016CE4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2" y="6887750"/>
            <a:ext cx="2434099" cy="216000"/>
          </a:xfrm>
          <a:prstGeom prst="rect">
            <a:avLst/>
          </a:prstGeom>
        </p:spPr>
        <p:txBody>
          <a:bodyPr vert="horz" lIns="68425" tIns="34212" rIns="68425" bIns="34212" rtlCol="0" anchor="b"/>
          <a:lstStyle>
            <a:lvl1pPr algn="l">
              <a:defRPr sz="900"/>
            </a:lvl1pPr>
          </a:lstStyle>
          <a:p>
            <a:r>
              <a:rPr lang="it-IT" dirty="0">
                <a:latin typeface="Titillium Web" panose="00000500000000000000" pitchFamily="2" charset="0"/>
              </a:rPr>
              <a:t>Referendum 22 e 23 marzo 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C1CC65-26FA-DDCC-A676-C93A76947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434097" y="6888063"/>
            <a:ext cx="2436356" cy="216000"/>
          </a:xfrm>
          <a:prstGeom prst="rect">
            <a:avLst/>
          </a:prstGeom>
        </p:spPr>
        <p:txBody>
          <a:bodyPr vert="horz" lIns="68425" tIns="34212" rIns="68425" bIns="34212" rtlCol="0" anchor="b"/>
          <a:lstStyle>
            <a:lvl1pPr algn="r">
              <a:defRPr sz="900"/>
            </a:lvl1pPr>
          </a:lstStyle>
          <a:p>
            <a:fld id="{28ECA6FC-6D15-488C-BC3D-411C5099D55D}" type="slidenum">
              <a:rPr lang="it-IT" smtClean="0">
                <a:latin typeface="Titillium Web" panose="00000500000000000000" pitchFamily="2" charset="0"/>
              </a:rPr>
              <a:t>‹N›</a:t>
            </a:fld>
            <a:endParaRPr lang="it-IT" dirty="0">
              <a:latin typeface="Titillium Web" panose="00000500000000000000" pitchFamily="2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618058F-7462-9475-1D82-2149AAD760C3}"/>
              </a:ext>
            </a:extLst>
          </p:cNvPr>
          <p:cNvCxnSpPr>
            <a:cxnSpLocks/>
          </p:cNvCxnSpPr>
          <p:nvPr/>
        </p:nvCxnSpPr>
        <p:spPr>
          <a:xfrm>
            <a:off x="-1" y="216313"/>
            <a:ext cx="48693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391DC0C-D831-D201-50A2-BEE2C2E7DF42}"/>
              </a:ext>
            </a:extLst>
          </p:cNvPr>
          <p:cNvCxnSpPr>
            <a:cxnSpLocks/>
          </p:cNvCxnSpPr>
          <p:nvPr/>
        </p:nvCxnSpPr>
        <p:spPr>
          <a:xfrm>
            <a:off x="1126" y="6884353"/>
            <a:ext cx="48693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98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10528" cy="356437"/>
          </a:xfrm>
          <a:prstGeom prst="rect">
            <a:avLst/>
          </a:prstGeom>
        </p:spPr>
        <p:txBody>
          <a:bodyPr vert="horz" lIns="68425" tIns="34212" rIns="68425" bIns="34212" rtlCol="0"/>
          <a:lstStyle>
            <a:lvl1pPr algn="l">
              <a:defRPr sz="9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2758795" y="0"/>
            <a:ext cx="2110528" cy="356437"/>
          </a:xfrm>
          <a:prstGeom prst="rect">
            <a:avLst/>
          </a:prstGeom>
        </p:spPr>
        <p:txBody>
          <a:bodyPr vert="horz" lIns="68425" tIns="34212" rIns="68425" bIns="34212" rtlCol="0"/>
          <a:lstStyle>
            <a:lvl1pPr algn="r">
              <a:defRPr sz="900"/>
            </a:lvl1pPr>
          </a:lstStyle>
          <a:p>
            <a:fld id="{B7D71628-1C1A-4697-822D-134B105C80EC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8425" tIns="34212" rIns="68425" bIns="3421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487045" y="3418830"/>
            <a:ext cx="3896360" cy="2797225"/>
          </a:xfrm>
          <a:prstGeom prst="rect">
            <a:avLst/>
          </a:prstGeom>
        </p:spPr>
        <p:txBody>
          <a:bodyPr vert="horz" lIns="68425" tIns="34212" rIns="68425" bIns="3421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2110528" cy="356436"/>
          </a:xfrm>
          <a:prstGeom prst="rect">
            <a:avLst/>
          </a:prstGeom>
        </p:spPr>
        <p:txBody>
          <a:bodyPr vert="horz" lIns="68425" tIns="34212" rIns="68425" bIns="34212" rtlCol="0" anchor="b"/>
          <a:lstStyle>
            <a:lvl1pPr algn="l"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2758795" y="6747627"/>
            <a:ext cx="2110528" cy="356436"/>
          </a:xfrm>
          <a:prstGeom prst="rect">
            <a:avLst/>
          </a:prstGeom>
        </p:spPr>
        <p:txBody>
          <a:bodyPr vert="horz" lIns="68425" tIns="34212" rIns="68425" bIns="34212" rtlCol="0" anchor="b"/>
          <a:lstStyle>
            <a:lvl1pPr algn="r">
              <a:defRPr sz="900"/>
            </a:lvl1pPr>
          </a:lstStyle>
          <a:p>
            <a:fld id="{7118D515-4BCF-4AE6-B005-2E4FB96E95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59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8D515-4BCF-4AE6-B005-2E4FB96E95D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5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8D515-4BCF-4AE6-B005-2E4FB96E95D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43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8D515-4BCF-4AE6-B005-2E4FB96E95D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57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16070-EF50-0DCB-2C2B-E0B856558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D57B6F-FBCA-11D5-7EE0-4380C929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1337D3-7C28-C90F-83FF-55FDAB59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7A5BA-869C-F85B-E712-9B1B72E4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5E7F8F-80F2-812D-D184-CB0F2C72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16B339-ED63-0817-4DBD-5DF2A3B3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8ADE4B-08F3-1473-6DA9-0E6AA199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82383-C115-B39F-53D7-4BF6325C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BEA3CD-5F6E-7BFD-CB9B-76F7B8A1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7CBE66-5F3D-3596-5485-0102E821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63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C9C3BD3-9F53-0281-817D-431407319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684DE4-F5F1-112F-0072-D16858CA6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667CC2-503A-B067-97AD-AEBBAD85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67FE0A-B00C-A1B7-2703-6770BACE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4C6FD4-1AEB-79A9-9608-C374EC35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29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90515-CAA2-961A-E937-0FCF421D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8C2BA-C494-2696-0E6C-5A5378EE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424412-BEF6-521A-98DE-47D03E00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E5972B-CC7A-D847-AA07-14FA66B8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4E3030-3DA5-0EC5-C5BC-6C1CC8C2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58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1AAB7-94AB-41DA-2620-8807F869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979DD2-64C0-F77A-B3FF-F8A0A97B8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F91BBF-129A-766E-A346-942A4E7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858105-E6FA-AED4-0FE2-89EBC654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1EF3D-8FC6-D2A6-E2DE-9D882BBF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20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8FE45A-49CD-6187-A9EB-6A7E1878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03A8D0-19DD-046D-D578-1E1AF5B3E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1E4602-8258-F26A-9142-8EA243B9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FD0E4D-A6C4-5C7D-C12C-D58AB58A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879B7F-8AAD-E2D3-D08A-E5920F02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ED8C93-987C-3C54-1812-6DE8C8A7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31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82008-3A71-FFEF-3D9D-AC76F9BB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A7F5D7-1E94-3850-0BE5-0F3661FC2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F7B07B-1E80-D827-0D96-B02E11A84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B4A208-4A17-91C0-4DB6-90B79E11A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9CC101-EAC4-3959-5B42-9C173101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8AD1507-6932-25BD-73F9-E9A5B02F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D94814-3A7C-1D54-39A6-804CD38D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3BC8C56-72CA-83D7-AF6D-56F8FA3E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25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9B0E9-118F-0AFB-5CC1-CA058DCD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4C1C51-3386-E2D2-A52C-BFF4B48E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DE6681-CC34-331A-D38D-780EEBFD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918DCF-D239-11D9-8CA2-A07EE7C9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5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DF672F-281B-DBFF-C86A-FCD3FDE3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10B3E8-676A-935C-B0E0-9A7BA287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DE6DB1-0116-B2E2-AFBF-AA3F2D57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39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EF974-A795-3A1A-5793-11DA441F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F3E2C9-EB9C-05AB-AF97-03C9FA10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3C6DA7-D6F8-B01A-F4CE-A1B8D4AF4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F336B4-6B87-5A75-A82F-52F2022D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03F8C2-01D5-A9A1-E38E-6A5D2D62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6444F-531D-125A-3DD7-ED229AC6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17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923AA-823F-C8BA-D9CD-786895B3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CEC8EF8-49C2-972B-6A01-617A8670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371ACB-A642-DD1E-A4C9-576A2C18E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D40391-7FB9-1BC8-BC56-1BB8DF5C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9F3E-4EAE-47E2-B235-74EC73B554C9}" type="datetimeFigureOut">
              <a:rPr lang="it-IT" smtClean="0"/>
              <a:t>07/05/2026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52BBE5-E503-8744-E7A9-4B9B2B4B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C62AFF-E785-8357-D726-C97E3018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14D6-1389-45F6-ABA8-5BD75B647A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2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661FF0-E447-F80C-14C3-0F8D2053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E05B91-CF15-88BA-B64D-1BE26207E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99360A-F495-EEE3-69B2-800307F5F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itillium Web" panose="00000500000000000000" pitchFamily="2" charset="0"/>
              </a:defRPr>
            </a:lvl1pPr>
          </a:lstStyle>
          <a:p>
            <a:fld id="{28DA9F3E-4EAE-47E2-B235-74EC73B554C9}" type="datetimeFigureOut">
              <a:rPr lang="it-IT" smtClean="0"/>
              <a:pPr/>
              <a:t>07/05/2026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3A7502-9602-B863-4391-6BF41E476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itillium Web" panose="00000500000000000000" pitchFamily="2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0798DE-D586-B7A2-AACB-63563FDDE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itillium Web" panose="00000500000000000000" pitchFamily="2" charset="0"/>
              </a:defRPr>
            </a:lvl1pPr>
          </a:lstStyle>
          <a:p>
            <a:fld id="{1AF314D6-1389-45F6-ABA8-5BD75B647A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26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667E0-0B86-4C16-924A-FE74F2D76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br>
              <a:rPr lang="it-IT" sz="2000" dirty="0"/>
            </a:br>
            <a:r>
              <a:rPr lang="it-IT" b="1" dirty="0"/>
              <a:t>Analisi e Confronto dati </a:t>
            </a:r>
            <a:br>
              <a:rPr lang="it-IT" b="1" dirty="0"/>
            </a:br>
            <a:r>
              <a:rPr lang="it-IT" b="1" dirty="0"/>
              <a:t>tra Regioni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5694BD-BAB0-9998-039B-09A5440C5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it-IT" sz="2000" i="1" dirty="0"/>
              <a:t>a cura di Nicola Martino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049678-6A33-33BD-995B-06C7E353E5F5}"/>
              </a:ext>
            </a:extLst>
          </p:cNvPr>
          <p:cNvSpPr txBox="1"/>
          <p:nvPr/>
        </p:nvSpPr>
        <p:spPr>
          <a:xfrm>
            <a:off x="1524000" y="722253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Titillium Web" panose="00000500000000000000" pitchFamily="2" charset="0"/>
              </a:rPr>
              <a:t>Referendum 22 e 23 Marzo 2026</a:t>
            </a:r>
          </a:p>
        </p:txBody>
      </p:sp>
    </p:spTree>
    <p:extLst>
      <p:ext uri="{BB962C8B-B14F-4D97-AF65-F5344CB8AC3E}">
        <p14:creationId xmlns:p14="http://schemas.microsoft.com/office/powerpoint/2010/main" val="277021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0A0D937-80AF-CDA0-4D56-739BD4BB0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648206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87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62225-D5B5-2832-1876-03DF3E0C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000" b="1" dirty="0"/>
              <a:t>Analisi dei dati e riflessione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5BC917-E89F-9F5A-810A-E65782DFC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6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244A4FE-5020-9A2F-1091-6897667E5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571569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>
            <a:extLst>
              <a:ext uri="{FF2B5EF4-FFF2-40B4-BE49-F238E27FC236}">
                <a16:creationId xmlns:a16="http://schemas.microsoft.com/office/drawing/2014/main" id="{ACF953BE-50A5-7E02-69D1-97E9B2CFF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81B2A29-CFDE-95E9-D239-3A4B24979A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02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071C-F894-87B5-9A7C-11D495822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88F270E1-0122-A66C-5CF4-5732BAD91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538819"/>
              </p:ext>
            </p:extLst>
          </p:nvPr>
        </p:nvGraphicFramePr>
        <p:xfrm>
          <a:off x="2032000" y="1806078"/>
          <a:ext cx="8128000" cy="324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40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1EFAB-D1D6-D947-955F-D5A8AD4C5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DBD987F8-1285-6FF1-EE1C-5DC99FCB0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058092"/>
              </p:ext>
            </p:extLst>
          </p:nvPr>
        </p:nvGraphicFramePr>
        <p:xfrm>
          <a:off x="2032000" y="1806078"/>
          <a:ext cx="8128000" cy="324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78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D77F708A-6560-522B-3855-18603B182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144826"/>
              </p:ext>
            </p:extLst>
          </p:nvPr>
        </p:nvGraphicFramePr>
        <p:xfrm>
          <a:off x="2032000" y="1806078"/>
          <a:ext cx="8128000" cy="324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76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2B10-B953-C4D6-701E-5B9A7514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9999295-75B6-C662-14E6-A5AE957BB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018361"/>
              </p:ext>
            </p:extLst>
          </p:nvPr>
        </p:nvGraphicFramePr>
        <p:xfrm>
          <a:off x="2032000" y="1806078"/>
          <a:ext cx="8128000" cy="324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807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F91FF-1E55-B674-5645-7F051B7B6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C114AF1-1D6C-74A0-C244-D6B7D16AA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96555"/>
              </p:ext>
            </p:extLst>
          </p:nvPr>
        </p:nvGraphicFramePr>
        <p:xfrm>
          <a:off x="2032000" y="1806078"/>
          <a:ext cx="8128000" cy="324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297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50BF-B4E0-B544-C77F-922030AC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9FB8497-F413-19CC-84E3-D1BA688F0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846806"/>
              </p:ext>
            </p:extLst>
          </p:nvPr>
        </p:nvGraphicFramePr>
        <p:xfrm>
          <a:off x="2032000" y="1806078"/>
          <a:ext cx="8128000" cy="324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neto – Bandiera">
            <a:extLst>
              <a:ext uri="{FF2B5EF4-FFF2-40B4-BE49-F238E27FC236}">
                <a16:creationId xmlns:a16="http://schemas.microsoft.com/office/drawing/2014/main" id="{72BC12B7-2322-7432-38A2-F0DE0B21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72" y="1069473"/>
            <a:ext cx="7067656" cy="47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FB060-707D-9DB4-C251-2E176B24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000" b="1" dirty="0"/>
              <a:t>Introduzione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B8519E-D99A-AE59-1260-CC7B925DF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4956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2E1F6-8003-A29A-FAD7-B3920BD86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5A439B-2714-B93F-B043-29DB18A0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2172" y="1073114"/>
            <a:ext cx="7067656" cy="47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6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C271-9244-2E27-AB08-3B3C13A2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698749-8809-CE9D-CC40-0689992E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2172" y="1073114"/>
            <a:ext cx="7067655" cy="47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0E315-6E89-116A-8670-D755F5EE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21D760-D42C-A323-7FD8-2527EC02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2172" y="1073114"/>
            <a:ext cx="7067655" cy="47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24C4-C0CC-A7C7-B134-C4E4FCBB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CA1CB4-FBBB-F186-D003-6C9EED9C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2172" y="1073114"/>
            <a:ext cx="7067655" cy="47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4D94AC-FA5B-9A19-DCEE-AE5DBD16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sz="5000" b="1" dirty="0"/>
            </a:br>
            <a:r>
              <a:rPr lang="it-IT" sz="5000" b="1" dirty="0"/>
              <a:t>Il quesito referendario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FB0054-3841-EBCE-DD5D-4446AC28F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95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0D7B2-8A68-E8DE-C332-8D34D907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8000"/>
          </a:xfrm>
        </p:spPr>
        <p:txBody>
          <a:bodyPr>
            <a:noAutofit/>
          </a:bodyPr>
          <a:lstStyle/>
          <a:p>
            <a:pPr algn="ctr"/>
            <a:r>
              <a:rPr lang="it-IT" sz="3000" i="1" dirty="0"/>
              <a:t>Approvate il testo della legge di revisione degli artt. 87, decimo comma, 102, primo comma, 104, 105, 106, terzo comma, 107, primo comma, e 110 della Costituzione approvata dal Parlamento e pubblicata nella Gazzetta Ufficiale del 30 ottobre 2025 con il titolo “Norme in materia di ordinamento giurisdizionale e di istituzione della Corte disciplinare”?</a:t>
            </a:r>
            <a:br>
              <a:rPr lang="it-IT" sz="3000" i="1" dirty="0"/>
            </a:br>
            <a:endParaRPr lang="it-IT" sz="3000" i="1" dirty="0"/>
          </a:p>
        </p:txBody>
      </p:sp>
    </p:spTree>
    <p:extLst>
      <p:ext uri="{BB962C8B-B14F-4D97-AF65-F5344CB8AC3E}">
        <p14:creationId xmlns:p14="http://schemas.microsoft.com/office/powerpoint/2010/main" val="26829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BCE02-D277-AE15-6E97-38B79213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000" b="1" dirty="0"/>
              <a:t>Le regioni scelte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F7B254-A295-235F-174E-1D5CD20A0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2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68AE0400-6D3D-9432-EFAE-828FD50A4EC1}"/>
              </a:ext>
            </a:extLst>
          </p:cNvPr>
          <p:cNvGrpSpPr/>
          <p:nvPr/>
        </p:nvGrpSpPr>
        <p:grpSpPr>
          <a:xfrm>
            <a:off x="417740" y="1243282"/>
            <a:ext cx="11356520" cy="4371435"/>
            <a:chOff x="838200" y="1243282"/>
            <a:chExt cx="11356520" cy="4371435"/>
          </a:xfrm>
        </p:grpSpPr>
        <p:pic>
          <p:nvPicPr>
            <p:cNvPr id="2" name="Immagine 1" descr="Italia del nord : d-maps.com: mappa gratuita, mappa muta gratuita, cartina muta gratuita : frontiere, regioni, nomi">
              <a:extLst>
                <a:ext uri="{FF2B5EF4-FFF2-40B4-BE49-F238E27FC236}">
                  <a16:creationId xmlns:a16="http://schemas.microsoft.com/office/drawing/2014/main" id="{61A43100-60C0-22B1-81C7-52BA37EBD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43282"/>
              <a:ext cx="6654800" cy="4371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magine 5" descr="Trentino-Alto Adige : d-maps.com: mappa gratuita, mappa muta gratuita, cartina muta gratuita : frontiere, province, nomi">
              <a:extLst>
                <a:ext uri="{FF2B5EF4-FFF2-40B4-BE49-F238E27FC236}">
                  <a16:creationId xmlns:a16="http://schemas.microsoft.com/office/drawing/2014/main" id="{8DF793D6-A762-C93F-8BB9-F58878ADB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110" y="1243282"/>
              <a:ext cx="4456610" cy="43714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389A2EA4-9ECA-2F43-AACE-69ADAB31953F}"/>
              </a:ext>
            </a:extLst>
          </p:cNvPr>
          <p:cNvSpPr/>
          <p:nvPr/>
        </p:nvSpPr>
        <p:spPr>
          <a:xfrm>
            <a:off x="923731" y="3032449"/>
            <a:ext cx="634481" cy="17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79DA745-AF37-060F-156F-8C774ED73339}"/>
              </a:ext>
            </a:extLst>
          </p:cNvPr>
          <p:cNvSpPr/>
          <p:nvPr/>
        </p:nvSpPr>
        <p:spPr>
          <a:xfrm>
            <a:off x="2513047" y="4659086"/>
            <a:ext cx="333024" cy="11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5B38E8D-DCFE-A4CE-AB0E-2E7CDFE2300D}"/>
              </a:ext>
            </a:extLst>
          </p:cNvPr>
          <p:cNvSpPr/>
          <p:nvPr/>
        </p:nvSpPr>
        <p:spPr>
          <a:xfrm>
            <a:off x="4040311" y="4592838"/>
            <a:ext cx="855539" cy="17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31556EC-B780-F73D-9B2A-3DC840171234}"/>
              </a:ext>
            </a:extLst>
          </p:cNvPr>
          <p:cNvSpPr/>
          <p:nvPr/>
        </p:nvSpPr>
        <p:spPr>
          <a:xfrm>
            <a:off x="4105081" y="5379409"/>
            <a:ext cx="634481" cy="17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1CBF5BE-1449-A673-CE84-4314D7F1726E}"/>
              </a:ext>
            </a:extLst>
          </p:cNvPr>
          <p:cNvSpPr/>
          <p:nvPr/>
        </p:nvSpPr>
        <p:spPr>
          <a:xfrm>
            <a:off x="5758621" y="2571439"/>
            <a:ext cx="832679" cy="17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AF28317-D85B-43BB-E244-D011B6E28680}"/>
              </a:ext>
            </a:extLst>
          </p:cNvPr>
          <p:cNvSpPr/>
          <p:nvPr/>
        </p:nvSpPr>
        <p:spPr>
          <a:xfrm>
            <a:off x="5465329" y="5501640"/>
            <a:ext cx="337301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51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FA32F-8B9E-09B9-494B-BC503937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000" b="1" dirty="0"/>
              <a:t>Dati</a:t>
            </a:r>
            <a:r>
              <a:rPr lang="it-IT" sz="4000" b="1" dirty="0"/>
              <a:t> </a:t>
            </a:r>
            <a:r>
              <a:rPr lang="it-IT" sz="5000" b="1" dirty="0"/>
              <a:t>Regionali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D2F7DA-4B2C-F823-661A-5579A7852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0656D23-B02E-EC18-A1D2-58366D63C9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948473" cy="29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Eligendo">
            <a:extLst>
              <a:ext uri="{FF2B5EF4-FFF2-40B4-BE49-F238E27FC236}">
                <a16:creationId xmlns:a16="http://schemas.microsoft.com/office/drawing/2014/main" id="{1DCC3A31-EB4E-BFB6-31ED-A24E5ABE08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89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391E6B5-C2D0-8B8D-826D-8E4A6E02D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09186"/>
              </p:ext>
            </p:extLst>
          </p:nvPr>
        </p:nvGraphicFramePr>
        <p:xfrm>
          <a:off x="918323" y="2473160"/>
          <a:ext cx="10353621" cy="32005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51207">
                  <a:extLst>
                    <a:ext uri="{9D8B030D-6E8A-4147-A177-3AD203B41FA5}">
                      <a16:colId xmlns:a16="http://schemas.microsoft.com/office/drawing/2014/main" val="3697370738"/>
                    </a:ext>
                  </a:extLst>
                </a:gridCol>
                <a:gridCol w="3451207">
                  <a:extLst>
                    <a:ext uri="{9D8B030D-6E8A-4147-A177-3AD203B41FA5}">
                      <a16:colId xmlns:a16="http://schemas.microsoft.com/office/drawing/2014/main" val="4108458755"/>
                    </a:ext>
                  </a:extLst>
                </a:gridCol>
                <a:gridCol w="3451207">
                  <a:extLst>
                    <a:ext uri="{9D8B030D-6E8A-4147-A177-3AD203B41FA5}">
                      <a16:colId xmlns:a16="http://schemas.microsoft.com/office/drawing/2014/main" val="60911284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regione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SI (%)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NO (%)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4072297834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Lombardia</a:t>
                      </a:r>
                      <a:endParaRPr lang="it-IT" sz="19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53,56 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46,44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1815913822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Piemonte</a:t>
                      </a:r>
                      <a:endParaRPr lang="it-IT" sz="19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46,50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53,50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1934664403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Trentino (prov. di Trento)</a:t>
                      </a:r>
                      <a:endParaRPr lang="it-IT" sz="19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49,62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50,38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1629297338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Alto Adige (prov. di Bolzano)</a:t>
                      </a:r>
                      <a:endParaRPr lang="it-IT" sz="19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49,03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50,97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3767616895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Veneto</a:t>
                      </a:r>
                      <a:endParaRPr lang="it-IT" sz="19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58,40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41,60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798620307"/>
                  </a:ext>
                </a:extLst>
              </a:tr>
            </a:tbl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0498B11B-5F6D-B767-81D0-44633011F4CC}"/>
              </a:ext>
            </a:extLst>
          </p:cNvPr>
          <p:cNvGrpSpPr/>
          <p:nvPr/>
        </p:nvGrpSpPr>
        <p:grpSpPr>
          <a:xfrm>
            <a:off x="10049070" y="6143330"/>
            <a:ext cx="1956318" cy="714670"/>
            <a:chOff x="10049070" y="6143330"/>
            <a:chExt cx="1956318" cy="71467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A337498-040E-7BB1-858F-BB59F9040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070" y="6143330"/>
              <a:ext cx="1956318" cy="714670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EBBEEB2E-EE72-BA22-FD1C-1FA05365E568}"/>
                </a:ext>
              </a:extLst>
            </p:cNvPr>
            <p:cNvSpPr/>
            <p:nvPr/>
          </p:nvSpPr>
          <p:spPr>
            <a:xfrm>
              <a:off x="10049070" y="6587412"/>
              <a:ext cx="1296954" cy="177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34AD877-F9D5-9D0F-BA48-2FD0DC745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24493"/>
              </p:ext>
            </p:extLst>
          </p:nvPr>
        </p:nvGraphicFramePr>
        <p:xfrm>
          <a:off x="918324" y="1184259"/>
          <a:ext cx="10353621" cy="10668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51207">
                  <a:extLst>
                    <a:ext uri="{9D8B030D-6E8A-4147-A177-3AD203B41FA5}">
                      <a16:colId xmlns:a16="http://schemas.microsoft.com/office/drawing/2014/main" val="3697370738"/>
                    </a:ext>
                  </a:extLst>
                </a:gridCol>
                <a:gridCol w="3451207">
                  <a:extLst>
                    <a:ext uri="{9D8B030D-6E8A-4147-A177-3AD203B41FA5}">
                      <a16:colId xmlns:a16="http://schemas.microsoft.com/office/drawing/2014/main" val="4108458755"/>
                    </a:ext>
                  </a:extLst>
                </a:gridCol>
                <a:gridCol w="3451207">
                  <a:extLst>
                    <a:ext uri="{9D8B030D-6E8A-4147-A177-3AD203B41FA5}">
                      <a16:colId xmlns:a16="http://schemas.microsoft.com/office/drawing/2014/main" val="60911284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scrutinio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SI (%)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NO (%)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4072297834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u="none" kern="100" dirty="0">
                          <a:effectLst/>
                          <a:latin typeface="Titillium Web" panose="00000500000000000000" pitchFamily="2" charset="0"/>
                        </a:rPr>
                        <a:t>Italia</a:t>
                      </a:r>
                      <a:endParaRPr lang="it-IT" sz="1900" b="0" u="none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53,56 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46,44</a:t>
                      </a:r>
                      <a:endParaRPr lang="it-IT" sz="19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39" marR="116139" marT="0" marB="0" anchor="ctr"/>
                </a:tc>
                <a:extLst>
                  <a:ext uri="{0D108BD9-81ED-4DB2-BD59-A6C34878D82A}">
                    <a16:rowId xmlns:a16="http://schemas.microsoft.com/office/drawing/2014/main" val="181591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9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FF07A7C-EDCA-44AF-A87F-5D137A8B9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41005"/>
              </p:ext>
            </p:extLst>
          </p:nvPr>
        </p:nvGraphicFramePr>
        <p:xfrm>
          <a:off x="586740" y="2473160"/>
          <a:ext cx="11018520" cy="32005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17921">
                  <a:extLst>
                    <a:ext uri="{9D8B030D-6E8A-4147-A177-3AD203B41FA5}">
                      <a16:colId xmlns:a16="http://schemas.microsoft.com/office/drawing/2014/main" val="2677059068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43484608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1970913291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917699821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430228302"/>
                    </a:ext>
                  </a:extLst>
                </a:gridCol>
                <a:gridCol w="1403413">
                  <a:extLst>
                    <a:ext uri="{9D8B030D-6E8A-4147-A177-3AD203B41FA5}">
                      <a16:colId xmlns:a16="http://schemas.microsoft.com/office/drawing/2014/main" val="2496633068"/>
                    </a:ext>
                  </a:extLst>
                </a:gridCol>
                <a:gridCol w="1253901">
                  <a:extLst>
                    <a:ext uri="{9D8B030D-6E8A-4147-A177-3AD203B41FA5}">
                      <a16:colId xmlns:a16="http://schemas.microsoft.com/office/drawing/2014/main" val="3540067429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476283457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regione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Elettori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Votanti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Nulle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Bianche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Contestate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SI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NO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9123801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Lombardia</a:t>
                      </a:r>
                      <a:endParaRPr lang="it-IT" sz="20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7573337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4828975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16217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9550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56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2572803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230349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7691984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Piemonte</a:t>
                      </a:r>
                      <a:endParaRPr lang="it-IT" sz="20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3303268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2068122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9379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4526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11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955168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1099038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444750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prov. Trento</a:t>
                      </a:r>
                      <a:endParaRPr lang="it-IT" sz="20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423283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275819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1003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750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6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135999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138061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4143569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prov. Bolzano</a:t>
                      </a:r>
                      <a:endParaRPr lang="it-IT" sz="20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396624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154234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570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854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9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74917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77884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636791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Veneto</a:t>
                      </a:r>
                      <a:endParaRPr lang="it-IT" sz="20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3750733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2380676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8055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5520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7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1382480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984614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958498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A826B058-8817-648C-9F9F-63854EB670F7}"/>
              </a:ext>
            </a:extLst>
          </p:cNvPr>
          <p:cNvGrpSpPr/>
          <p:nvPr/>
        </p:nvGrpSpPr>
        <p:grpSpPr>
          <a:xfrm>
            <a:off x="10049070" y="6143330"/>
            <a:ext cx="1956318" cy="714670"/>
            <a:chOff x="10049070" y="6143330"/>
            <a:chExt cx="1956318" cy="71467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5B680D9-2940-04E7-6D95-8C40BF5D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070" y="6143330"/>
              <a:ext cx="1956318" cy="714670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0DE05BD-5DB8-250D-D437-A7300F4F9A38}"/>
                </a:ext>
              </a:extLst>
            </p:cNvPr>
            <p:cNvSpPr/>
            <p:nvPr/>
          </p:nvSpPr>
          <p:spPr>
            <a:xfrm>
              <a:off x="10049070" y="6587412"/>
              <a:ext cx="1296954" cy="177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5552D0C-0A01-B8EB-9C53-1F6EFE481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76794"/>
              </p:ext>
            </p:extLst>
          </p:nvPr>
        </p:nvGraphicFramePr>
        <p:xfrm>
          <a:off x="586740" y="1184259"/>
          <a:ext cx="11018520" cy="10668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17921">
                  <a:extLst>
                    <a:ext uri="{9D8B030D-6E8A-4147-A177-3AD203B41FA5}">
                      <a16:colId xmlns:a16="http://schemas.microsoft.com/office/drawing/2014/main" val="2677059068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43484608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1970913291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917699821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430228302"/>
                    </a:ext>
                  </a:extLst>
                </a:gridCol>
                <a:gridCol w="1372311">
                  <a:extLst>
                    <a:ext uri="{9D8B030D-6E8A-4147-A177-3AD203B41FA5}">
                      <a16:colId xmlns:a16="http://schemas.microsoft.com/office/drawing/2014/main" val="2496633068"/>
                    </a:ext>
                  </a:extLst>
                </a:gridCol>
                <a:gridCol w="1285003">
                  <a:extLst>
                    <a:ext uri="{9D8B030D-6E8A-4147-A177-3AD203B41FA5}">
                      <a16:colId xmlns:a16="http://schemas.microsoft.com/office/drawing/2014/main" val="3540067429"/>
                    </a:ext>
                  </a:extLst>
                </a:gridCol>
                <a:gridCol w="1328657">
                  <a:extLst>
                    <a:ext uri="{9D8B030D-6E8A-4147-A177-3AD203B41FA5}">
                      <a16:colId xmlns:a16="http://schemas.microsoft.com/office/drawing/2014/main" val="2476283457"/>
                    </a:ext>
                  </a:extLst>
                </a:gridCol>
              </a:tblGrid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scrutinio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Elettori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Votanti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Nulle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Bianche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Contestate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SI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  <a:latin typeface="Titillium Web" panose="00000500000000000000" pitchFamily="2" charset="0"/>
                        </a:rPr>
                        <a:t>NO</a:t>
                      </a:r>
                      <a:endParaRPr lang="it-IT" sz="2000" kern="10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9123801"/>
                  </a:ext>
                </a:extLst>
              </a:tr>
              <a:tr h="53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0" kern="100" dirty="0">
                          <a:effectLst/>
                          <a:latin typeface="Titillium Web" panose="00000500000000000000" pitchFamily="2" charset="0"/>
                        </a:rPr>
                        <a:t>Italia</a:t>
                      </a:r>
                      <a:endParaRPr lang="it-IT" sz="2000" b="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45947269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27076846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106873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59875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12447077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  <a:latin typeface="Titillium Web" panose="00000500000000000000" pitchFamily="2" charset="0"/>
                        </a:rPr>
                        <a:t>14462758</a:t>
                      </a:r>
                      <a:endParaRPr lang="it-IT" sz="2000" kern="100" dirty="0">
                        <a:effectLst/>
                        <a:latin typeface="Titillium Web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769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904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259</Words>
  <Application>Microsoft Office PowerPoint</Application>
  <PresentationFormat>Widescreen</PresentationFormat>
  <Paragraphs>108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Titillium Web</vt:lpstr>
      <vt:lpstr>Arial</vt:lpstr>
      <vt:lpstr>Aptos</vt:lpstr>
      <vt:lpstr>Tema di Office</vt:lpstr>
      <vt:lpstr> Analisi e Confronto dati  tra Regioni</vt:lpstr>
      <vt:lpstr>Introduzione</vt:lpstr>
      <vt:lpstr> Il quesito referendario</vt:lpstr>
      <vt:lpstr>Approvate il testo della legge di revisione degli artt. 87, decimo comma, 102, primo comma, 104, 105, 106, terzo comma, 107, primo comma, e 110 della Costituzione approvata dal Parlamento e pubblicata nella Gazzetta Ufficiale del 30 ottobre 2025 con il titolo “Norme in materia di ordinamento giurisdizionale e di istituzione della Corte disciplinare”? </vt:lpstr>
      <vt:lpstr>Le regioni scelte</vt:lpstr>
      <vt:lpstr>Presentazione standard di PowerPoint</vt:lpstr>
      <vt:lpstr>Dati Regionali</vt:lpstr>
      <vt:lpstr>Presentazione standard di PowerPoint</vt:lpstr>
      <vt:lpstr>Presentazione standard di PowerPoint</vt:lpstr>
      <vt:lpstr>Presentazione standard di PowerPoint</vt:lpstr>
      <vt:lpstr>Analisi dei dati e riflessione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Martino</dc:creator>
  <cp:lastModifiedBy>Nicola Martino</cp:lastModifiedBy>
  <cp:revision>10</cp:revision>
  <dcterms:created xsi:type="dcterms:W3CDTF">2026-04-10T20:04:38Z</dcterms:created>
  <dcterms:modified xsi:type="dcterms:W3CDTF">2026-05-07T11:07:06Z</dcterms:modified>
</cp:coreProperties>
</file>